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0" r:id="rId3"/>
    <p:sldId id="298" r:id="rId4"/>
    <p:sldId id="333" r:id="rId5"/>
    <p:sldId id="293" r:id="rId6"/>
    <p:sldId id="327" r:id="rId7"/>
    <p:sldId id="299" r:id="rId8"/>
    <p:sldId id="301" r:id="rId9"/>
    <p:sldId id="303" r:id="rId10"/>
    <p:sldId id="300" r:id="rId11"/>
    <p:sldId id="304" r:id="rId12"/>
    <p:sldId id="265" r:id="rId13"/>
    <p:sldId id="305" r:id="rId14"/>
    <p:sldId id="306" r:id="rId15"/>
    <p:sldId id="269" r:id="rId16"/>
    <p:sldId id="307" r:id="rId17"/>
    <p:sldId id="308" r:id="rId18"/>
    <p:sldId id="331" r:id="rId19"/>
    <p:sldId id="309" r:id="rId20"/>
    <p:sldId id="310" r:id="rId21"/>
    <p:sldId id="311" r:id="rId22"/>
    <p:sldId id="312" r:id="rId23"/>
    <p:sldId id="33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290" r:id="rId39"/>
    <p:sldId id="291" r:id="rId40"/>
    <p:sldId id="328" r:id="rId41"/>
    <p:sldId id="32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ACE30E-3350-4528-9DF2-FDD8123AE5B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2FF131-A49A-492E-82AF-F86C9F20D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7724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aba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263"/>
            <a:ext cx="9144000" cy="6155473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* </a:t>
            </a:r>
            <a:r>
              <a:rPr lang="fa-IR" sz="3200" u="sng" dirty="0" smtClean="0">
                <a:cs typeface="B Titr" pitchFamily="2" charset="-78"/>
              </a:rPr>
              <a:t>انستیتو چارتر لجستیک و حمل و نقل </a:t>
            </a:r>
            <a:r>
              <a:rPr lang="fa-IR" sz="2800" dirty="0" smtClean="0">
                <a:cs typeface="B Titr" pitchFamily="2" charset="-78"/>
              </a:rPr>
              <a:t>(‍</a:t>
            </a:r>
            <a:r>
              <a:rPr lang="fa-IR" sz="3200" b="1" dirty="0" smtClean="0">
                <a:cs typeface="B Titr" pitchFamily="2" charset="-78"/>
              </a:rPr>
              <a:t>CILT</a:t>
            </a:r>
            <a:r>
              <a:rPr lang="fa-IR" sz="2800" dirty="0" smtClean="0">
                <a:cs typeface="B Titr" pitchFamily="2" charset="-78"/>
              </a:rPr>
              <a:t>) در ۱۹۱۹ در انگلیس تاسیس شد و رویال چارتر را درسال ۱۹۲۶ تاسیس کرد. موسسات چارتر یکی از مهمترین بخش‌ها یا موسسات در زمینه لجستیک و حمل و نقل هستند 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* </a:t>
            </a:r>
            <a:r>
              <a:rPr lang="fa-IR" sz="2800" u="sng" dirty="0" smtClean="0">
                <a:cs typeface="B Titr" pitchFamily="2" charset="-78"/>
              </a:rPr>
              <a:t>سیستم یکپارچه پشتیبانی لجستیک </a:t>
            </a:r>
            <a:r>
              <a:rPr lang="fa-IR" sz="2800" dirty="0" smtClean="0">
                <a:cs typeface="B Titr" pitchFamily="2" charset="-78"/>
              </a:rPr>
              <a:t>(</a:t>
            </a:r>
            <a:r>
              <a:rPr lang="fa-IR" sz="2800" b="1" dirty="0" smtClean="0">
                <a:cs typeface="B Titr" pitchFamily="2" charset="-78"/>
              </a:rPr>
              <a:t>ILS </a:t>
            </a:r>
            <a:r>
              <a:rPr lang="en-US" sz="2800" b="1" dirty="0" smtClean="0">
                <a:cs typeface="B Titr" pitchFamily="2" charset="-78"/>
              </a:rPr>
              <a:t>Integrated Logistic Support;</a:t>
            </a:r>
            <a:r>
              <a:rPr lang="fa-IR" sz="2800" dirty="0" smtClean="0">
                <a:cs typeface="B Titr" pitchFamily="2" charset="-78"/>
              </a:rPr>
              <a:t>) یکی از سیستم‌های به کاربرده شده در </a:t>
            </a:r>
            <a:r>
              <a:rPr lang="fa-IR" sz="2800" u="sng" dirty="0" smtClean="0">
                <a:cs typeface="B Titr" pitchFamily="2" charset="-78"/>
              </a:rPr>
              <a:t>سازمان‌های نظامی </a:t>
            </a:r>
            <a:r>
              <a:rPr lang="fa-IR" sz="2800" dirty="0" smtClean="0">
                <a:cs typeface="B Titr" pitchFamily="2" charset="-78"/>
              </a:rPr>
              <a:t>است، </a:t>
            </a:r>
            <a:endParaRPr lang="en-US" sz="2800" dirty="0" smtClean="0">
              <a:cs typeface="B Titr" pitchFamily="2" charset="-78"/>
            </a:endParaRP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*</a:t>
            </a:r>
            <a:r>
              <a:rPr lang="fa-IR" sz="2900" dirty="0" smtClean="0">
                <a:cs typeface="B Titr" pitchFamily="2" charset="-78"/>
              </a:rPr>
              <a:t>در ایران در سال ۱۳۸۷ در دانشگاه صنعتی امیرکبیر دانشکده مهندسی صنایع و سیستم‌های مدیریت ایجاد شده وگرایش لجستیک در مقطع کارشناسی ارشد ایجاد گردید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3200" dirty="0" smtClean="0">
                <a:cs typeface="B Titr" pitchFamily="2" charset="-78"/>
              </a:rPr>
              <a:t>*در ایران انجمنی به نام انجمن لجستیک (</a:t>
            </a:r>
            <a:r>
              <a:rPr lang="en-US" sz="3200" b="1" dirty="0" smtClean="0">
                <a:cs typeface="B Titr" pitchFamily="2" charset="-78"/>
              </a:rPr>
              <a:t>ILSCS</a:t>
            </a:r>
            <a:r>
              <a:rPr lang="fa-IR" sz="3200" dirty="0" smtClean="0">
                <a:cs typeface="B Titr" pitchFamily="2" charset="-78"/>
              </a:rPr>
              <a:t>)در سال 1383 تاسیس گردید(</a:t>
            </a:r>
            <a:r>
              <a:rPr lang="en-US" sz="3200" dirty="0" smtClean="0">
                <a:cs typeface="B Titr" pitchFamily="2" charset="-78"/>
              </a:rPr>
              <a:t>Iran Logistic and Supply Chain Society</a:t>
            </a:r>
            <a:r>
              <a:rPr lang="fa-IR" sz="3200" dirty="0" smtClean="0">
                <a:cs typeface="B Titr" pitchFamily="2" charset="-78"/>
              </a:rPr>
              <a:t>)</a:t>
            </a:r>
            <a:endParaRPr lang="en-US" sz="2900" dirty="0" smtClean="0">
              <a:cs typeface="B Titr" pitchFamily="2" charset="-78"/>
            </a:endParaRP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endParaRPr lang="fa-IR" sz="2800" dirty="0" smtClean="0">
              <a:cs typeface="B Titr" pitchFamily="2" charset="-78"/>
            </a:endParaRP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در </a:t>
            </a:r>
            <a:r>
              <a:rPr lang="fa-IR" sz="2800" u="sng" dirty="0" smtClean="0">
                <a:cs typeface="B Titr" pitchFamily="2" charset="-78"/>
              </a:rPr>
              <a:t>سازمان‌های غیر نظامی </a:t>
            </a:r>
            <a:r>
              <a:rPr lang="fa-IR" sz="2800" dirty="0" smtClean="0">
                <a:cs typeface="B Titr" pitchFamily="2" charset="-78"/>
              </a:rPr>
              <a:t>به </a:t>
            </a:r>
            <a:r>
              <a:rPr lang="fa-IR" sz="2800" u="sng" dirty="0" smtClean="0">
                <a:cs typeface="B Titr" pitchFamily="2" charset="-78"/>
              </a:rPr>
              <a:t>حداقل رساندن هزینه‌ها</a:t>
            </a:r>
            <a:r>
              <a:rPr lang="fa-IR" sz="2800" dirty="0" smtClean="0">
                <a:cs typeface="B Titr" pitchFamily="2" charset="-78"/>
              </a:rPr>
              <a:t>ست. برای حصول این نتیجه سازمان‌های غیر نظامی تلاش دارند در تمام مراحل لجستیک نسبت به کاهش هزینه اقدام نمایند.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هدف اصلی </a:t>
            </a:r>
            <a:r>
              <a:rPr lang="fa-IR" sz="2800" u="sng" dirty="0" smtClean="0">
                <a:cs typeface="B Titr" pitchFamily="2" charset="-78"/>
              </a:rPr>
              <a:t>در سازمان‌های نظامی</a:t>
            </a:r>
            <a:r>
              <a:rPr lang="fa-IR" sz="2800" dirty="0" smtClean="0">
                <a:cs typeface="B Titr" pitchFamily="2" charset="-78"/>
              </a:rPr>
              <a:t>،‌دفاع و برقراری امنیت است. در این گونه سازمان‌ها،‌پشتیبانی لجستیکی در انجام مأموریت‌های خود همواره با کم کردن هزینه و کنترل آن مبادرت می‌ورزد اما </a:t>
            </a:r>
            <a:r>
              <a:rPr lang="fa-IR" sz="2800" u="sng" dirty="0" smtClean="0">
                <a:cs typeface="B Titr" pitchFamily="2" charset="-78"/>
              </a:rPr>
              <a:t>در مواردی که بحث امنیت و دفاع</a:t>
            </a:r>
            <a:r>
              <a:rPr lang="fa-IR" sz="2800" dirty="0" smtClean="0">
                <a:cs typeface="B Titr" pitchFamily="2" charset="-78"/>
              </a:rPr>
              <a:t> مطرح است </a:t>
            </a:r>
            <a:r>
              <a:rPr lang="fa-IR" sz="2800" u="sng" dirty="0" smtClean="0">
                <a:cs typeface="B Titr" pitchFamily="2" charset="-78"/>
              </a:rPr>
              <a:t>انجام پشتیبانی به موقع </a:t>
            </a:r>
            <a:r>
              <a:rPr lang="fa-IR" sz="2800" dirty="0" smtClean="0">
                <a:cs typeface="B Titr" pitchFamily="2" charset="-78"/>
              </a:rPr>
              <a:t>مد نظر است.</a:t>
            </a: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هدف لجستیک در سازمان‌های غیر نظامی، نظامی و امدادی:</a:t>
            </a:r>
            <a:endParaRPr lang="en-US" sz="28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1- لجستیک یک سرویس حمایتی است. ( نیازمند ارتباط تنگاتنگ با واحد برنامه‌ریزی)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2-مسئول نیازهای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پشتیبانی</a:t>
            </a:r>
            <a:r>
              <a:rPr lang="fa-IR" sz="2800" dirty="0" smtClean="0">
                <a:cs typeface="B Titr" pitchFamily="2" charset="-78"/>
              </a:rPr>
              <a:t> و </a:t>
            </a:r>
            <a:r>
              <a:rPr lang="fa-IR" sz="2800" dirty="0" smtClean="0">
                <a:solidFill>
                  <a:srgbClr val="7030A0"/>
                </a:solidFill>
                <a:cs typeface="B Titr" pitchFamily="2" charset="-78"/>
              </a:rPr>
              <a:t>خدماتی</a:t>
            </a:r>
            <a:r>
              <a:rPr lang="fa-IR" sz="2800" dirty="0" smtClean="0">
                <a:cs typeface="B Titr" pitchFamily="2" charset="-78"/>
              </a:rPr>
              <a:t> </a:t>
            </a:r>
          </a:p>
          <a:p>
            <a:pPr marL="28800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 (بخش لجستیک مسئول تهیه و تدارک هر گونه لیست تجهیزاتی، پرسنلی و خدماتی برای پشتیبانی از واحد عملیات می‌باشد: پرسنل مورد نیاز، برقراری سیستم ارتباطی،‌تغذیه،‌مکان استقرار سیستم فرماندهی، امکانات استراحت، حمل و نقل، خدمات درمانی پرسنل)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3- لجستیک نیازمند برنامه است. 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4-لجستیک فرآیندی مداوم در چرخه مدیریت سوانح است. </a:t>
            </a: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لجستیک در سوانح</a:t>
            </a:r>
            <a:endParaRPr lang="en-US" sz="28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4953000"/>
          </a:xfrm>
        </p:spPr>
        <p:txBody>
          <a:bodyPr>
            <a:normAutofit fontScale="775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برنامه‌ریزی و ارزیابی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خرید و بسیج منابع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مدیریت نقل و انتقالات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مدیریت انبار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ردگیری و پیگیری و گزارش‌دهی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استاندارد سازی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آموزش و توان افزایی</a:t>
            </a: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عملکردهای کلیدی لجستیک</a:t>
            </a:r>
            <a:endParaRPr lang="en-US" sz="28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9615" t="28079" r="1923" b="20443"/>
          <a:stretch>
            <a:fillRect/>
          </a:stretch>
        </p:blipFill>
        <p:spPr bwMode="auto">
          <a:xfrm>
            <a:off x="609600" y="10668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://www.ilscs.ir/images/stories/what_logistics/image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3352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7543800" cy="4495800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ارزش افزوده خدمات مانند: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Titr" pitchFamily="2" charset="-78"/>
              </a:rPr>
              <a:t>کنترل کیفیت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Titr" pitchFamily="2" charset="-78"/>
              </a:rPr>
              <a:t>برچسب زدن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Titr" pitchFamily="2" charset="-78"/>
              </a:rPr>
              <a:t>مرتب سازی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Titr" pitchFamily="2" charset="-78"/>
              </a:rPr>
              <a:t>بسته‌بندی</a:t>
            </a:r>
          </a:p>
          <a:p>
            <a:pPr marL="256032" lvl="1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400" dirty="0" smtClean="0">
                <a:cs typeface="B Titr" pitchFamily="2" charset="-78"/>
              </a:rPr>
              <a:t>می‌توانند جزء فرآیندهای لجستیک باشند.</a:t>
            </a: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ارزش افزوده خدمات </a:t>
            </a:r>
            <a:b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</a:br>
            <a: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Value Added Services</a:t>
            </a:r>
            <a: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)</a:t>
            </a:r>
            <a:endParaRPr lang="en-US" sz="28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828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mirzaei\Desktop\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600"/>
            <a:ext cx="2743200" cy="124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981200"/>
          </a:xfrm>
        </p:spPr>
        <p:txBody>
          <a:bodyPr>
            <a:normAutofit/>
          </a:bodyPr>
          <a:lstStyle/>
          <a:p>
            <a:pPr algn="ctr" rtl="1"/>
            <a:r>
              <a:rPr lang="fa-IR" sz="60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کارهای لازم برای مرحله آمادگی؟</a:t>
            </a:r>
            <a:endParaRPr lang="en-US" sz="60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14600"/>
            <a:ext cx="3429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3434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4196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حداکثر بهره‌برداری از ظرفیت‌ها و منابع (نیروی انسانی، تجهیزات، امکانات و وسائل نقلیه و غیره) زمانی امکان‌پذیر است که اندیشه لازم و طراحی سیستم‌های پشتیبانی در </a:t>
            </a:r>
            <a:r>
              <a:rPr lang="fa-IR" sz="2800" u="sng" dirty="0" smtClean="0">
                <a:cs typeface="B Titr" pitchFamily="2" charset="-78"/>
              </a:rPr>
              <a:t>مرحله آمادگی </a:t>
            </a:r>
            <a:r>
              <a:rPr lang="fa-IR" sz="2800" dirty="0" smtClean="0">
                <a:cs typeface="B Titr" pitchFamily="2" charset="-78"/>
              </a:rPr>
              <a:t>انجام شده باشد تا عملکرد سیستم‌های امداد ونجات را به هنگام پاسخ اضطراری تضمین نماید.</a:t>
            </a: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مرحله آمادگی</a:t>
            </a:r>
            <a:endParaRPr lang="en-US" sz="40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10200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1 ـ طراحی و استقرار </a:t>
            </a:r>
            <a:r>
              <a:rPr lang="fa-IR" sz="2000" u="sng" dirty="0" smtClean="0">
                <a:cs typeface="B Titr" pitchFamily="2" charset="-78"/>
              </a:rPr>
              <a:t>سیستم مدیریت </a:t>
            </a:r>
            <a:r>
              <a:rPr lang="fa-IR" sz="2000" dirty="0" smtClean="0">
                <a:cs typeface="B Titr" pitchFamily="2" charset="-78"/>
              </a:rPr>
              <a:t>بهینه </a:t>
            </a:r>
            <a:r>
              <a:rPr lang="fa-IR" sz="2000" u="dbl" dirty="0" smtClean="0">
                <a:solidFill>
                  <a:srgbClr val="FF0000"/>
                </a:solidFill>
                <a:cs typeface="B Titr" pitchFamily="2" charset="-78"/>
              </a:rPr>
              <a:t>انبارها</a:t>
            </a:r>
            <a:r>
              <a:rPr lang="fa-IR" sz="2000" dirty="0" smtClean="0">
                <a:cs typeface="B Titr" pitchFamily="2" charset="-78"/>
              </a:rPr>
              <a:t>، همراه با تجهیز و آماده سازی انبارهای امدادی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2- برنامه‌ریزی و طراحی اقدامات و </a:t>
            </a:r>
            <a:r>
              <a:rPr lang="fa-IR" sz="2000" u="sng" dirty="0" smtClean="0">
                <a:cs typeface="B Titr" pitchFamily="2" charset="-78"/>
              </a:rPr>
              <a:t>برنامه‌های ایمنی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u="sng" dirty="0" smtClean="0">
                <a:cs typeface="B Titr" pitchFamily="2" charset="-78"/>
              </a:rPr>
              <a:t> </a:t>
            </a:r>
            <a:r>
              <a:rPr lang="fa-IR" sz="2000" dirty="0" smtClean="0">
                <a:cs typeface="B Titr" pitchFamily="2" charset="-78"/>
              </a:rPr>
              <a:t>و </a:t>
            </a:r>
            <a:r>
              <a:rPr lang="fa-IR" sz="2000" u="sng" dirty="0" smtClean="0">
                <a:cs typeface="B Titr" pitchFamily="2" charset="-78"/>
              </a:rPr>
              <a:t>مراقبت از انبارها </a:t>
            </a:r>
            <a:r>
              <a:rPr lang="fa-IR" sz="2000" dirty="0" smtClean="0">
                <a:cs typeface="B Titr" pitchFamily="2" charset="-78"/>
              </a:rPr>
              <a:t>و وسایل و تجهیزات و امکانات امدادی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3 ـ طراحی و استقرار سیستم پشتیبانی سریع  نیروهای 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عملیاتی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4 ـ برنامه‌ریزی و اتخاذ تدابیر لازم به منظور آماده بودن تجهیزات و امکانات پشتیبانی 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5 ـ برنامه‌ریزی برای تهیه،‌تأمین و تجهیز سیستم‌های پشتیبانی و وسایل وتجهیزات مورد نیاز عملیات امداد ونجات در مراحل مختلف پاسخگوئی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برنامه‌های پشتیبانی برای ایجاد آمادگی جهت مقابله با حوادث و سوانح: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4098" name="Picture 2" descr="C:\Users\mirzaei\Desktop\800px-Modern_warehouse_with_pallet_rack_storage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581400" cy="2543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rzaei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6ـ آماده نگهداشتن خودروهای امدادی و تجهیز نمودن آنها به تجهیزات، امکانات و ابزارهای مورد نیاز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7 ـ مکان‌یابی استقرار تجهیزات پشتیبانی (تجهیزات و وسایل سبک، نیمه سبک و سنگین و وسایل و امکانات مورد نیاز امداد و نجات) با رویکرد دستیابی و استفاده سریع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8 ـ مکان‌یابی و استقرار بهینه محل انبارها با توجه به ویژگیهای محیطی، اقلیمی،‌زیست محیطی و حادثه‌خیزی مناطق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9 ـ ذخیره‌سازی مناسب وسایل و لوازم تسکین آسیب دیدگان، تجهیزات و امکانات مورد نیاز در انبار با  تعیین نقطه بهینه سفارش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(</a:t>
            </a:r>
            <a:r>
              <a:rPr lang="fa-IR" sz="1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ادامه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)برنامه‌های پشتیبانی برای ایجاد آمادگی جهت مقابله با حوادث و سوانح: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 algn="just" rtl="1">
              <a:lnSpc>
                <a:spcPct val="22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10 ـ برآورد، پیش‌بینی و تأمین اعتبارات مورد نیاز برای تهیه و تدارک موارد مربوط به پشتیبانی در امداد و نجات</a:t>
            </a:r>
          </a:p>
          <a:p>
            <a:pPr marL="0" indent="0" algn="just" rtl="1">
              <a:lnSpc>
                <a:spcPct val="22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11 ـ تهیه فهرست اقلام و ابزار مورد نیاز پشتیبانی امداد و نجات</a:t>
            </a:r>
          </a:p>
          <a:p>
            <a:pPr marL="0" indent="0" algn="just" rtl="1">
              <a:lnSpc>
                <a:spcPct val="22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12 ـ تهیه و تدوین استانداردهای مورد نیاز پشتیبانی امداد و نجات</a:t>
            </a:r>
          </a:p>
          <a:p>
            <a:pPr marL="0" indent="0" algn="just" rtl="1">
              <a:lnSpc>
                <a:spcPct val="22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13 ـ برنامه‌ریزی در جهت شناخت منابع تدارکات و استفاده بهینه از این منابع</a:t>
            </a:r>
          </a:p>
          <a:p>
            <a:pPr marL="0" indent="0" algn="just" rtl="1">
              <a:lnSpc>
                <a:spcPct val="22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14 ـ برنامه‌ریزی در جهت شناسایی </a:t>
            </a:r>
            <a:r>
              <a:rPr lang="fa-IR" sz="2800" u="sng" dirty="0" smtClean="0">
                <a:cs typeface="B Titr" pitchFamily="2" charset="-78"/>
              </a:rPr>
              <a:t>منابع حمل و نقل </a:t>
            </a:r>
            <a:r>
              <a:rPr lang="fa-IR" sz="2800" dirty="0" smtClean="0">
                <a:cs typeface="B Titr" pitchFamily="2" charset="-78"/>
              </a:rPr>
              <a:t>و عوامل مؤثر بر جابجائی بار و مسافر</a:t>
            </a:r>
          </a:p>
          <a:p>
            <a:pPr marL="0" indent="0" algn="just" rtl="1">
              <a:lnSpc>
                <a:spcPct val="22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15 ـ برنامه‌ریزی در جهت شناسایی منابع بین‌المللی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(</a:t>
            </a:r>
            <a:r>
              <a:rPr lang="fa-IR" sz="1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ادامه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)برنامه‌های پشتیبانی برای ایجاد آمادگی جهت مقابله با حوادث و سوانح: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382000" cy="24384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ویژگی‌‌های لازم سیستم لجستیک در بحران؟</a:t>
            </a:r>
            <a:endParaRPr lang="en-US" sz="40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4648200"/>
          </a:xfrm>
        </p:spPr>
        <p:txBody>
          <a:bodyPr>
            <a:normAutofit fontScale="62500" lnSpcReduction="20000"/>
          </a:bodyPr>
          <a:lstStyle/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پویایی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انعطاف پذیری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یکپارچگی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انطباق پذیری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آمادگی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قابلیت تداوم و استمرار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سرعت عمل</a:t>
            </a:r>
          </a:p>
          <a:p>
            <a:pPr marL="269875" lvl="1" indent="3603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900" dirty="0" smtClean="0">
                <a:cs typeface="B Titr" pitchFamily="2" charset="-78"/>
              </a:rPr>
              <a:t>واکنش پذیری</a:t>
            </a:r>
          </a:p>
          <a:p>
            <a:pPr marL="256032" lvl="1" indent="0" algn="just" rtl="1">
              <a:lnSpc>
                <a:spcPct val="200000"/>
              </a:lnSpc>
              <a:buClr>
                <a:schemeClr val="tx1"/>
              </a:buClr>
              <a:buNone/>
            </a:pPr>
            <a:endParaRPr lang="fa-IR" sz="2400" dirty="0" smtClean="0">
              <a:cs typeface="B Titr" pitchFamily="2" charset="-78"/>
            </a:endParaRP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ویژگی‌‌های لازم سیستم لجستیک در بحران</a:t>
            </a:r>
            <a:endParaRPr lang="en-US" sz="28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100" b="1" dirty="0" smtClean="0">
                <a:cs typeface="B Titr" pitchFamily="2" charset="-78"/>
              </a:rPr>
              <a:t>دلایل ذخیره‌سازی اقلام و تجهیزات امدادی در سازمان‌های امدادی: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1 ـ عدم امکان سریع تهیه اجناس مورد نظر عملیات امدادی به هنگام وقوع سوانح به ویژه در مناطق دور دست.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2 ـ ایجاد تحرک و جابجایی لازم و سریع برای واحدهای درگیر در مناطق عملیاتی از نظر اقدام سریع و پاسخ به موقع در حوادث و سوانح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3 ـ امکان و احتمال قطع رابطه مناطق آسیب دیده از سوانح با سایر مناطق به دلیل تخریب جاده‌ها و غیره 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4 ـ امکان و احتمال قطع کانال‌های کمک‌های خارجی به هر دلیل ممکن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5 ـ طولانی بودن مراحل مربوط به خرید که مراحل درخواست جنس، تخصیص و تأمین اعتبار، تشریفات خرید، بارگیری، حمل و نقل و تحویل انبار می‌بایست بر طبق مقررات طی شود.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لزوم ذخیره سازی در سازمان‌های امدادی: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6ـ عدم اطمینان اقتصادی به پشتیبانی منابع تأمین (ملی ـ بین‌المللی)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7 ـ تنش‌های موجود در بازار (از نظر وجود جنس و قیمت)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8 ـ مشکلات ناشی از دگرگونی‌های سیاسی، اجتماعی و اقتصادی در تهیه اقلام و اجناس مورد نیاز پاسخگوئی به سوانح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9 ـ مشکلات ناشی از حمل و نقل از فواصل دور به مناطق آسیب دیده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با این همه </a:t>
            </a:r>
            <a:r>
              <a:rPr lang="fa-IR" sz="1800" u="sng" dirty="0" smtClean="0">
                <a:cs typeface="B Titr" pitchFamily="2" charset="-78"/>
              </a:rPr>
              <a:t>ذخیره‌سازی</a:t>
            </a:r>
            <a:r>
              <a:rPr lang="fa-IR" sz="1800" dirty="0" smtClean="0">
                <a:cs typeface="B Titr" pitchFamily="2" charset="-78"/>
              </a:rPr>
              <a:t> در سازمان‌های امدادی </a:t>
            </a:r>
            <a:r>
              <a:rPr lang="fa-IR" sz="1800" u="sng" dirty="0" smtClean="0">
                <a:cs typeface="B Titr" pitchFamily="2" charset="-78"/>
              </a:rPr>
              <a:t>زمانی اثر بخش </a:t>
            </a:r>
            <a:r>
              <a:rPr lang="fa-IR" sz="1800" dirty="0" smtClean="0">
                <a:cs typeface="B Titr" pitchFamily="2" charset="-78"/>
              </a:rPr>
              <a:t>خواهد بود که عوامل نظیر نوع،‌ تعداد و مقدار </a:t>
            </a:r>
            <a:r>
              <a:rPr lang="fa-IR" sz="1800" u="sng" dirty="0" smtClean="0">
                <a:cs typeface="B Titr" pitchFamily="2" charset="-78"/>
              </a:rPr>
              <a:t>امکانات و تجهیزات امدادی </a:t>
            </a:r>
            <a:r>
              <a:rPr lang="fa-IR" sz="1800" dirty="0" smtClean="0">
                <a:cs typeface="B Titr" pitchFamily="2" charset="-78"/>
              </a:rPr>
              <a:t>در ذخیره‌سازی کاملاً </a:t>
            </a:r>
            <a:r>
              <a:rPr lang="fa-IR" sz="1800" u="sng" dirty="0" smtClean="0">
                <a:cs typeface="B Titr" pitchFamily="2" charset="-78"/>
              </a:rPr>
              <a:t>متناسب با نیاز </a:t>
            </a:r>
            <a:r>
              <a:rPr lang="fa-IR" sz="1800" dirty="0" smtClean="0">
                <a:cs typeface="B Titr" pitchFamily="2" charset="-78"/>
              </a:rPr>
              <a:t>و با در نظر گرفتن عواملی نظیر قدرت تأمین از منابع ملی و خارجی و لحاظ کردن عوامل روانی موجود در جامعه صورت گیرد.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(ادامه) لزوم ذخیره سازی در سازمان‌های امدادی: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9050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برآورد  اقلام لجستیک را می‌توان در گروه‌های عمده زیر دسته‌بندی کرد: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1 ـ اقلام مورد نیاز عملیات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1800" dirty="0" smtClean="0">
                <a:cs typeface="B Titr" pitchFamily="2" charset="-78"/>
              </a:rPr>
              <a:t>2 ـ اقلام مورد نیاز آسیب‌دیدگان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endParaRPr lang="fa-IR" sz="18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فهرست بندی اقلام لجستیک: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1000" y="3048000"/>
            <a:ext cx="8382000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اقلام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لجستیک مورد نیاز عملیات به دو دسته: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3962400"/>
            <a:ext cx="82296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1 ـ نیازهای عمومی</a:t>
            </a: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2 ـ نیازهای</a:t>
            </a:r>
            <a:r>
              <a:rPr kumimoji="0" lang="fa-I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اختصاصی</a:t>
            </a: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000" dirty="0" smtClean="0">
                <a:cs typeface="B Titr" pitchFamily="2" charset="-78"/>
              </a:rPr>
              <a:t>این دسته از وسایل و تجهیزات تقریباً در تمام عملیات مربوط به حوادث و سوانح گوناگون کاربرد دارند. مانند: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200" dirty="0" smtClean="0">
                <a:cs typeface="B Titr" pitchFamily="2" charset="-78"/>
              </a:rPr>
              <a:t>انواع  خودروهای سبک و سنگین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200" dirty="0" smtClean="0">
                <a:cs typeface="B Titr" pitchFamily="2" charset="-78"/>
              </a:rPr>
              <a:t>وسایل و تجهیزات ارتباطات و مخابرات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200" dirty="0" smtClean="0">
                <a:cs typeface="B Titr" pitchFamily="2" charset="-78"/>
              </a:rPr>
              <a:t>لوازم و وسایل کمک‌‌های اولیه و فوریت‌های پزشکی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200" dirty="0" smtClean="0">
                <a:cs typeface="B Titr" pitchFamily="2" charset="-78"/>
              </a:rPr>
              <a:t>وسائل و تجهیزات مورد نیاز مدیران و امدادگران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اقلام مورد نیاز عمومی عملیات: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5122" name="Picture 2" descr="C:\Users\mirzaei\Desktop\carizankhodro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828800"/>
            <a:ext cx="3328987" cy="1905000"/>
          </a:xfrm>
          <a:prstGeom prst="rect">
            <a:avLst/>
          </a:prstGeom>
          <a:noFill/>
        </p:spPr>
      </p:pic>
      <p:pic>
        <p:nvPicPr>
          <p:cNvPr id="5123" name="Picture 3" descr="C:\Users\mirzaei\Desktop\0A972C08BB27BCBA3306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3352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این دسته از وسایل و تجهیزات برای یک یا چند عملیات خاص کاربرد دارند که بسته به نوع حوادث و سوانح و عملیات پاسخی که صورت می‌گیرد متفاوت هستند مانند: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300" dirty="0" smtClean="0">
                <a:cs typeface="B Titr" pitchFamily="2" charset="-78"/>
              </a:rPr>
              <a:t>عملیات امداد و نجات دریائی و سیل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300" dirty="0" smtClean="0">
                <a:cs typeface="B Titr" pitchFamily="2" charset="-78"/>
              </a:rPr>
              <a:t>عملیات امداد و نجات جاده‌ای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300" dirty="0" smtClean="0">
                <a:cs typeface="B Titr" pitchFamily="2" charset="-78"/>
              </a:rPr>
              <a:t>عملیات امداد و نجات در زلزله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300" dirty="0" smtClean="0">
                <a:cs typeface="B Titr" pitchFamily="2" charset="-78"/>
              </a:rPr>
              <a:t>عملیات امداد و نجات در رانش، لغزش و ریزش کوه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300" dirty="0" smtClean="0">
                <a:cs typeface="B Titr" pitchFamily="2" charset="-78"/>
              </a:rPr>
              <a:t>عملیات امداد و نجات در آتش سوزی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300" dirty="0" smtClean="0">
                <a:cs typeface="B Titr" pitchFamily="2" charset="-78"/>
              </a:rPr>
              <a:t>عملیات امداد و نجات در کوهستان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300" dirty="0" smtClean="0">
                <a:cs typeface="B Titr" pitchFamily="2" charset="-78"/>
              </a:rPr>
              <a:t>عملیات امداد و نجات در جبهه‌های جنگ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اقلام مورد نیاز اختصاصی عملیات: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6146" name="Picture 2" descr="C:\Users\mirzaei\Desktop\IMG11385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057401"/>
            <a:ext cx="2895600" cy="1752600"/>
          </a:xfrm>
          <a:prstGeom prst="rect">
            <a:avLst/>
          </a:prstGeom>
          <a:noFill/>
        </p:spPr>
      </p:pic>
      <p:pic>
        <p:nvPicPr>
          <p:cNvPr id="6147" name="Picture 3" descr="C:\Users\mirzaei\Desktop\news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2933700" cy="227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یکی از وظایف کلیدی و اصلی مدیریت پشتیبانی رعایت اصول استاندارد کالا و خدمات مورد استفاده در عملیات می‌باشد.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solidFill>
                  <a:srgbClr val="C00000"/>
                </a:solidFill>
                <a:cs typeface="B Titr" pitchFamily="2" charset="-78"/>
              </a:rPr>
              <a:t>استاندارد: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نوع جنس،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منشاء مواد اولیه،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ترکیب، ساخت، نحوه استفاده، طرز نصب، 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کیفیت، شکل، رنگ، وضع ظاهری، وزن، ابعاد، عیار، ایمنی،‌چگونگی بسته‌بندی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3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استاندارد کردن اقلام امدادی: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7170" name="Picture 2" descr="C:\Users\mirzaei\Desktop\81563558-6374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11480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8800" dirty="0" smtClean="0">
                <a:solidFill>
                  <a:schemeClr val="tx1"/>
                </a:solidFill>
                <a:cs typeface="B Titr" pitchFamily="2" charset="-78"/>
              </a:rPr>
              <a:t>لجستیک</a:t>
            </a:r>
            <a:r>
              <a:rPr lang="fa-IR" dirty="0" smtClean="0">
                <a:solidFill>
                  <a:schemeClr val="tx1"/>
                </a:solidFill>
              </a:rPr>
              <a:t/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fa-IR" sz="3200" dirty="0" smtClean="0">
                <a:solidFill>
                  <a:schemeClr val="tx1"/>
                </a:solidFill>
                <a:latin typeface="IranNastaliq" pitchFamily="18" charset="0"/>
                <a:cs typeface="B Titr" pitchFamily="2" charset="-78"/>
              </a:rPr>
              <a:t>معاونت بهداشتی</a:t>
            </a:r>
            <a:br>
              <a:rPr lang="fa-IR" sz="3200" dirty="0" smtClean="0">
                <a:solidFill>
                  <a:schemeClr val="tx1"/>
                </a:solidFill>
                <a:latin typeface="IranNastaliq" pitchFamily="18" charset="0"/>
                <a:cs typeface="B Titr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latin typeface="IranNastaliq" pitchFamily="18" charset="0"/>
                <a:cs typeface="B Titr" pitchFamily="2" charset="-78"/>
              </a:rPr>
              <a:t>دانشگاه علوم پزشکی ایران</a:t>
            </a:r>
            <a:br>
              <a:rPr lang="fa-IR" sz="3200" dirty="0" smtClean="0">
                <a:solidFill>
                  <a:schemeClr val="tx1"/>
                </a:solidFill>
                <a:latin typeface="IranNastaliq" pitchFamily="18" charset="0"/>
                <a:cs typeface="B Titr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latin typeface="IranNastaliq" pitchFamily="18" charset="0"/>
                <a:cs typeface="B Titr" pitchFamily="2" charset="-78"/>
              </a:rPr>
              <a:t>آبان 1394</a:t>
            </a:r>
            <a:endParaRPr lang="en-US" sz="3200" dirty="0">
              <a:solidFill>
                <a:schemeClr val="tx1"/>
              </a:solidFill>
              <a:latin typeface="IranNastaliq" pitchFamily="18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624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استاندارد حداقل مرغوبیت را مشخص می‌کند و به دنبال کمال علوم و فنون و صنایع گام برمی‌دارد. استاندارد مفاهیم زمانی و مکانی دارد و استاندارد یک کالای معین نمی‌تواند در تمام زمان‌ها و مکان‌‌ها قابل اجرا باشد و به همین جهت می‌گویند </a:t>
            </a:r>
            <a:r>
              <a:rPr lang="fa-IR" sz="2300" u="sng" dirty="0" smtClean="0">
                <a:cs typeface="B Titr" pitchFamily="2" charset="-78"/>
              </a:rPr>
              <a:t>استاندارد ثابت نیست </a:t>
            </a:r>
            <a:r>
              <a:rPr lang="fa-IR" sz="2300" dirty="0" smtClean="0">
                <a:cs typeface="B Titr" pitchFamily="2" charset="-78"/>
              </a:rPr>
              <a:t>و به همراه تحولات اقتصادی و بهبود کیفیت فرآورده‌ها پیش می‌رود.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3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35052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1 ـ آموزش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2 ـ تعاریف مشخص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3ـ انتشار اطلاعات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4 ـ استفاده از قوانین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چگونه استاندارد کنیم؟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38100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1 ـ روش‌ها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2 ـ‌ سیستم‌ها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3 ـ ساختار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4ـ اقلام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5 ـ آموزش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چه چیزی را استاندارد کنیم؟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1447800"/>
            <a:ext cx="2438400" cy="4495800"/>
          </a:xfrm>
        </p:spPr>
        <p:txBody>
          <a:bodyPr>
            <a:normAutofit fontScale="775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1 ـ اداری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2 ـ ارتباط رادیویی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3 ـ داروها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4 ـ مهندسی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5 ـ غذایی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6 ـ سرپناه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7 ـ تکنولوژی ارتباطی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8 ـ کیت‌ها و مدل‌ها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15 گروه اقلام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4600" y="1492770"/>
            <a:ext cx="3200400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9ـ کتابخانه</a:t>
            </a: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10ـ لوازم پزشکی</a:t>
            </a: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11ـ تکنولوژی مصنوعی</a:t>
            </a: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12ـ توانبخشی اقتصادی</a:t>
            </a: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13ـ حمل و نقل</a:t>
            </a: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14ـ واحدهای واکنش سریع</a:t>
            </a:r>
          </a:p>
          <a:p>
            <a:pPr marL="0" marR="0" lvl="0" indent="0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15ـ آب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و بهداشت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ü"/>
              <a:tabLst/>
              <a:defRPr/>
            </a:pPr>
            <a:endParaRPr kumimoji="0" lang="fa-I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ü"/>
              <a:tabLst/>
              <a:defRPr/>
            </a:pPr>
            <a:endParaRPr kumimoji="0" lang="fa-I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ü"/>
              <a:tabLst/>
              <a:defRPr/>
            </a:pPr>
            <a:endParaRPr kumimoji="0" lang="fa-I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 fontScale="32500" lnSpcReduction="20000"/>
          </a:bodyPr>
          <a:lstStyle/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براساس نوع و کاربردشان به 10 دسته تقسیم می‌شوند: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داروها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بهداشتی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خوردنی و آشامیدنی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مربوط به خدمات آب و فاضلاب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سرپناه/ساختمانی/الکتریکی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پشتیبانی/اجرایی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نیازهای شخصی/آموزشی و کمک آموزشی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منابع انسانی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کشاورزی/دامداری</a:t>
            </a:r>
          </a:p>
          <a:p>
            <a:pPr marL="0" indent="0" algn="just" rtl="1">
              <a:lnSpc>
                <a:spcPct val="120000"/>
              </a:lnSpc>
              <a:buClr>
                <a:schemeClr val="tx1"/>
              </a:buClr>
              <a:buNone/>
            </a:pPr>
            <a:r>
              <a:rPr lang="fa-IR" sz="6000" dirty="0" smtClean="0">
                <a:cs typeface="B Titr" pitchFamily="2" charset="-78"/>
              </a:rPr>
              <a:t>دسته‌بندی نشده‌ها (شامل: تاریخ مصرف گذشته‌ها، اقلام نامشخص، بی‌استفاده، با شرایط نامطلوب، و یا اقلام بسیار درهم)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اقلام موجود در بحران‌‌ها: دسته‌ها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هر دسته به زیر دسته‌هایی تقسیم می‌شود که علاوه بر ذکر زیر دسته باید زیر مجموعه‌‌های هر زیر دسته نیز ذکر گردد: 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به عنوان مثال:</a:t>
            </a:r>
          </a:p>
          <a:p>
            <a:pPr marL="360363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دسته: </a:t>
            </a:r>
            <a:r>
              <a:rPr lang="fa-IR" dirty="0" smtClean="0">
                <a:cs typeface="B Titr" pitchFamily="2" charset="-78"/>
              </a:rPr>
              <a:t>مربوط به آب و فاضلاب</a:t>
            </a:r>
          </a:p>
          <a:p>
            <a:pPr marL="809625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زیر دسته: </a:t>
            </a:r>
            <a:r>
              <a:rPr lang="fa-IR" dirty="0" smtClean="0">
                <a:cs typeface="B Titr" pitchFamily="2" charset="-78"/>
              </a:rPr>
              <a:t>گند زدا کننده آب</a:t>
            </a:r>
          </a:p>
          <a:p>
            <a:pPr marL="1169988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نوع: </a:t>
            </a:r>
            <a:r>
              <a:rPr lang="fa-IR" dirty="0" smtClean="0">
                <a:cs typeface="B Titr" pitchFamily="2" charset="-78"/>
              </a:rPr>
              <a:t>هیپوکلریت کلسیم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38100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انتخاب و ارتباطات آسانتر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بودجه‌بندی آسانتر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سازگاری و هماهنگی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تأمین سریع‌تر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300" dirty="0" smtClean="0">
                <a:cs typeface="B Titr" pitchFamily="2" charset="-78"/>
              </a:rPr>
              <a:t>توزیع آسانتر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مزایای دسته بندی اقلام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کاتالوگ اجناس امدادی</a:t>
            </a:r>
            <a:endParaRPr lang="en-US" sz="2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27005" b="5348"/>
          <a:stretch>
            <a:fillRect/>
          </a:stretch>
        </p:blipFill>
        <p:spPr bwMode="auto">
          <a:xfrm>
            <a:off x="533400" y="1219201"/>
            <a:ext cx="80010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3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667000"/>
          </a:xfrm>
        </p:spPr>
        <p:txBody>
          <a:bodyPr/>
          <a:lstStyle/>
          <a:p>
            <a:pPr algn="ctr"/>
            <a:r>
              <a:rPr lang="fa-IR" sz="4800" dirty="0" smtClean="0">
                <a:solidFill>
                  <a:schemeClr val="tx1"/>
                </a:solidFill>
                <a:cs typeface="B Titr" pitchFamily="2" charset="-78"/>
              </a:rPr>
              <a:t>لجستیک چیست؟</a:t>
            </a:r>
            <a:r>
              <a:rPr lang="fa-IR" dirty="0" smtClean="0">
                <a:solidFill>
                  <a:schemeClr val="tx1"/>
                </a:solidFill>
              </a:rPr>
              <a:t/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/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What is logistics?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1371600"/>
            <a:ext cx="3429000" cy="4572000"/>
          </a:xfrm>
        </p:spPr>
        <p:txBody>
          <a:bodyPr>
            <a:normAutofit lnSpcReduction="10000"/>
          </a:bodyPr>
          <a:lstStyle/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تعریف لجستیک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هدف لجستیک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لجستیک در سوانح</a:t>
            </a:r>
          </a:p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عملکردهای کلیدی لجستیک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خدمات ارزش افزوده</a:t>
            </a:r>
          </a:p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برنامه های پشتیبانی برای ایجاد آمادگی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None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09600" y="1371600"/>
            <a:ext cx="4038600" cy="4572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ویژگیهای لازم سیستم لجستیک در بحران</a:t>
            </a:r>
          </a:p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لزوم ذخیره سازی در سازمان های امدادی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اقلام لجستیک</a:t>
            </a:r>
          </a:p>
          <a:p>
            <a:pPr marL="449263" marR="0" lvl="0" indent="-449263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استاندارد کردن اقلام امدادی</a:t>
            </a:r>
          </a:p>
          <a:p>
            <a:pPr marL="449263" marR="0" lvl="0" indent="-449263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گروه ها ودسته بندی اقلام امدادی</a:t>
            </a: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ü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ü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خلاصه بحث</a:t>
            </a:r>
            <a:endParaRPr lang="en-US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19812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 smtClean="0">
                <a:solidFill>
                  <a:schemeClr val="bg1"/>
                </a:solidFill>
                <a:cs typeface="2  Davat" pitchFamily="2" charset="-78"/>
              </a:rPr>
              <a:t>با تشکر از توجه شما</a:t>
            </a:r>
            <a:endParaRPr lang="en-US" sz="6600" b="1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1371600"/>
            <a:ext cx="3429000" cy="4572000"/>
          </a:xfrm>
        </p:spPr>
        <p:txBody>
          <a:bodyPr>
            <a:normAutofit lnSpcReduction="10000"/>
          </a:bodyPr>
          <a:lstStyle/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تعریف لجستیک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هدف لجستیک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لجستیک در سوانح</a:t>
            </a:r>
          </a:p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عملکردهای کلیدی لجستیک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خدمات ارزش افزوده</a:t>
            </a:r>
          </a:p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برنامه های پشتیبانی برای ایجاد آمادگی</a:t>
            </a: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None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  <a:p>
            <a:pPr marL="269875" indent="-269875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a-IR" sz="2200" dirty="0" smtClean="0">
              <a:cs typeface="B Titr" pitchFamily="2" charset="-78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09600" y="1371600"/>
            <a:ext cx="4038600" cy="4572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ویژگیهای لازم سیستم لجستیک در بحران</a:t>
            </a:r>
          </a:p>
          <a:p>
            <a:pPr marL="449263" indent="-449263"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لزوم ذخیره سازی در سازمان های امدادی</a:t>
            </a:r>
          </a:p>
          <a:p>
            <a:pPr marL="449263" indent="-449263" algn="just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Titr" pitchFamily="2" charset="-78"/>
              </a:rPr>
              <a:t>اقلام لجستیک</a:t>
            </a:r>
          </a:p>
          <a:p>
            <a:pPr marL="449263" marR="0" lvl="0" indent="-449263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استاندارد کردن اقلام امدادی</a:t>
            </a:r>
          </a:p>
          <a:p>
            <a:pPr marL="449263" marR="0" lvl="0" indent="-449263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گروه ها ودسته بندی اقلام امدادی</a:t>
            </a: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 3"/>
              <a:buNone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ü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269875" marR="0" lvl="0" indent="-269875" algn="just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8000"/>
              <a:buFont typeface="Wingdings" pitchFamily="2" charset="2"/>
              <a:buChar char="ü"/>
              <a:tabLst/>
              <a:defRPr/>
            </a:pPr>
            <a:endParaRPr kumimoji="0" lang="fa-I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خلاصه بحث</a:t>
            </a:r>
            <a:endParaRPr lang="en-US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40000" lnSpcReduction="20000"/>
          </a:bodyPr>
          <a:lstStyle/>
          <a:p>
            <a:pPr algn="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5000" dirty="0" smtClean="0">
                <a:cs typeface="B Titr" pitchFamily="2" charset="-78"/>
              </a:rPr>
              <a:t>*  </a:t>
            </a:r>
            <a:r>
              <a:rPr lang="en-US" sz="5000" b="1" dirty="0" smtClean="0">
                <a:cs typeface="B Titr" pitchFamily="2" charset="-78"/>
              </a:rPr>
              <a:t>Logistics</a:t>
            </a:r>
            <a:r>
              <a:rPr lang="fa-IR" sz="5000" dirty="0" smtClean="0">
                <a:cs typeface="B Titr" pitchFamily="2" charset="-78"/>
              </a:rPr>
              <a:t> واژه‌ای انگلیسی با ریشه یونانی (</a:t>
            </a:r>
            <a:r>
              <a:rPr lang="en-US" sz="5000" dirty="0" err="1" smtClean="0">
                <a:cs typeface="B Titr" pitchFamily="2" charset="-78"/>
              </a:rPr>
              <a:t>logistikos</a:t>
            </a:r>
            <a:r>
              <a:rPr lang="fa-IR" sz="5000" dirty="0" smtClean="0">
                <a:cs typeface="B Titr" pitchFamily="2" charset="-78"/>
              </a:rPr>
              <a:t>) که در فارسی به آن لجستیک گفته می‌شود.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5000" dirty="0" smtClean="0">
                <a:cs typeface="B Titr" pitchFamily="2" charset="-78"/>
              </a:rPr>
              <a:t>*  </a:t>
            </a:r>
            <a:r>
              <a:rPr lang="en-US" sz="5000" b="1" dirty="0" smtClean="0">
                <a:cs typeface="B Titr" pitchFamily="2" charset="-78"/>
              </a:rPr>
              <a:t>Logistics</a:t>
            </a:r>
            <a:r>
              <a:rPr lang="fa-IR" sz="5000" dirty="0" smtClean="0">
                <a:cs typeface="B Titr" pitchFamily="2" charset="-78"/>
              </a:rPr>
              <a:t> در یونان باستان به معنای حسابگری بوده که در امور اداری و تدارکات ارتش کاربرد داشته است</a:t>
            </a:r>
            <a:r>
              <a:rPr lang="fa-IR" sz="4500" dirty="0" smtClean="0">
                <a:cs typeface="B Titr" pitchFamily="2" charset="-78"/>
              </a:rPr>
              <a:t>.</a:t>
            </a:r>
            <a:endParaRPr lang="fa-IR" sz="4000" dirty="0" smtClean="0">
              <a:cs typeface="B Titr" pitchFamily="2" charset="-78"/>
            </a:endParaRPr>
          </a:p>
          <a:p>
            <a:pPr marL="0" indent="0" algn="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5000" dirty="0" smtClean="0">
                <a:cs typeface="B Titr" pitchFamily="2" charset="-78"/>
              </a:rPr>
              <a:t> * </a:t>
            </a:r>
            <a:r>
              <a:rPr lang="fa-IR" sz="4500" b="1" dirty="0" smtClean="0">
                <a:cs typeface="B Titr" pitchFamily="2" charset="-78"/>
              </a:rPr>
              <a:t>هنری جومینی، متفکر و نویسنده نظامی فرانسوی، اولین بار در کتاب «خلاصه هنر جنگ» در سال             1838 تعریفی از لجستیک به شرح زیر ارائه نمود:</a:t>
            </a: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6000" dirty="0" smtClean="0">
                <a:solidFill>
                  <a:srgbClr val="C00000"/>
                </a:solidFill>
                <a:cs typeface="B Titr" pitchFamily="2" charset="-78"/>
              </a:rPr>
              <a:t>«لجستیک هنر تحرک ارتش‌ها است»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4500" dirty="0" smtClean="0">
                <a:cs typeface="B Titr" pitchFamily="2" charset="-78"/>
              </a:rPr>
              <a:t>هم اکنون این واژه در دو حوزه </a:t>
            </a:r>
            <a:r>
              <a:rPr lang="fa-IR" sz="4500" u="sng" dirty="0" smtClean="0">
                <a:cs typeface="B Titr" pitchFamily="2" charset="-78"/>
              </a:rPr>
              <a:t>نظامی</a:t>
            </a:r>
            <a:r>
              <a:rPr lang="fa-IR" sz="4500" dirty="0" smtClean="0">
                <a:cs typeface="B Titr" pitchFamily="2" charset="-78"/>
              </a:rPr>
              <a:t> و </a:t>
            </a:r>
            <a:r>
              <a:rPr lang="fa-IR" sz="4500" u="sng" dirty="0" smtClean="0">
                <a:cs typeface="B Titr" pitchFamily="2" charset="-78"/>
              </a:rPr>
              <a:t>غیر نظامی </a:t>
            </a:r>
            <a:r>
              <a:rPr lang="fa-IR" sz="4500" dirty="0" smtClean="0">
                <a:cs typeface="B Titr" pitchFamily="2" charset="-78"/>
              </a:rPr>
              <a:t>کاربردی بسیار وسیع پیدا نموده است. </a:t>
            </a:r>
            <a:endParaRPr lang="en-US" sz="4500" dirty="0" smtClean="0">
              <a:cs typeface="B Titr" pitchFamily="2" charset="-78"/>
            </a:endParaRPr>
          </a:p>
          <a:p>
            <a:pPr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fa-IR" sz="2800" dirty="0" smtClean="0">
              <a:cs typeface="B Titr" pitchFamily="2" charset="-78"/>
            </a:endParaRPr>
          </a:p>
          <a:p>
            <a:pPr algn="r" rtl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مقدمه</a:t>
            </a:r>
            <a:endParaRPr lang="en-US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b="1" dirty="0" smtClean="0">
                <a:cs typeface="B Titr" pitchFamily="2" charset="-78"/>
              </a:rPr>
              <a:t>*  در اسناد و مکاتبات </a:t>
            </a:r>
            <a:r>
              <a:rPr lang="fa-IR" sz="2800" b="1" u="sng" dirty="0" smtClean="0">
                <a:cs typeface="B Titr" pitchFamily="2" charset="-78"/>
              </a:rPr>
              <a:t>فدراسیون بین‌المللی صلیب سرخ </a:t>
            </a:r>
            <a:r>
              <a:rPr lang="fa-IR" sz="2800" b="1" dirty="0" smtClean="0">
                <a:cs typeface="B Titr" pitchFamily="2" charset="-78"/>
              </a:rPr>
              <a:t>و </a:t>
            </a:r>
            <a:r>
              <a:rPr lang="fa-IR" sz="2800" b="1" u="sng" dirty="0" smtClean="0">
                <a:cs typeface="B Titr" pitchFamily="2" charset="-78"/>
              </a:rPr>
              <a:t>هلال احمر </a:t>
            </a:r>
            <a:r>
              <a:rPr lang="fa-IR" sz="2800" b="1" dirty="0" smtClean="0">
                <a:cs typeface="B Titr" pitchFamily="2" charset="-78"/>
              </a:rPr>
              <a:t>و همچنین بخش‌هایی از سازمان‌های تخصصی سازمان ملل متحد از جمله </a:t>
            </a:r>
            <a:r>
              <a:rPr lang="fa-IR" sz="2800" b="1" u="sng" dirty="0" smtClean="0">
                <a:cs typeface="B Titr" pitchFamily="2" charset="-78"/>
              </a:rPr>
              <a:t>کمیساریای عالی پناهندگان</a:t>
            </a:r>
            <a:r>
              <a:rPr lang="fa-IR" sz="2800" b="1" dirty="0" smtClean="0">
                <a:cs typeface="B Titr" pitchFamily="2" charset="-78"/>
              </a:rPr>
              <a:t> از کلمه لجستیک به معنای </a:t>
            </a:r>
            <a:r>
              <a:rPr lang="fa-IR" sz="2800" b="1" u="sng" dirty="0" smtClean="0">
                <a:solidFill>
                  <a:srgbClr val="FF0000"/>
                </a:solidFill>
                <a:cs typeface="B Titr" pitchFamily="2" charset="-78"/>
              </a:rPr>
              <a:t>تدارکات و حمل</a:t>
            </a:r>
            <a:r>
              <a:rPr lang="fa-IR" sz="2400" u="sng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900" u="sng" dirty="0" smtClean="0">
                <a:solidFill>
                  <a:srgbClr val="FF0000"/>
                </a:solidFill>
                <a:cs typeface="B Titr" pitchFamily="2" charset="-78"/>
              </a:rPr>
              <a:t>و نقل </a:t>
            </a:r>
            <a:r>
              <a:rPr lang="fa-IR" sz="2900" dirty="0" smtClean="0">
                <a:cs typeface="B Titr" pitchFamily="2" charset="-78"/>
              </a:rPr>
              <a:t>استفاده می‌شود.</a:t>
            </a:r>
            <a:endParaRPr lang="en-US" sz="2900" dirty="0" smtClean="0">
              <a:cs typeface="B Titr" pitchFamily="2" charset="-78"/>
            </a:endParaRP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*  </a:t>
            </a:r>
            <a:r>
              <a:rPr lang="fa-IR" sz="2900" b="1" dirty="0" smtClean="0">
                <a:cs typeface="B Titr" pitchFamily="2" charset="-78"/>
              </a:rPr>
              <a:t>در فارسی واژه </a:t>
            </a:r>
            <a:r>
              <a:rPr lang="fa-IR" sz="2900" b="1" u="sng" dirty="0" smtClean="0">
                <a:solidFill>
                  <a:srgbClr val="FF0000"/>
                </a:solidFill>
                <a:cs typeface="B Titr" pitchFamily="2" charset="-78"/>
              </a:rPr>
              <a:t>تدارکات</a:t>
            </a:r>
            <a:r>
              <a:rPr lang="fa-IR" sz="29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900" b="1" dirty="0" smtClean="0">
                <a:cs typeface="B Titr" pitchFamily="2" charset="-78"/>
              </a:rPr>
              <a:t>معادل با  </a:t>
            </a:r>
            <a:r>
              <a:rPr lang="en-US" sz="2900" b="1" u="sng" dirty="0" smtClean="0">
                <a:solidFill>
                  <a:srgbClr val="FF0000"/>
                </a:solidFill>
                <a:cs typeface="B Titr" pitchFamily="2" charset="-78"/>
              </a:rPr>
              <a:t>supply</a:t>
            </a:r>
            <a:r>
              <a:rPr lang="fa-IR" sz="2900" b="1" u="sng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900" b="1" dirty="0" smtClean="0">
                <a:cs typeface="B Titr" pitchFamily="2" charset="-78"/>
              </a:rPr>
              <a:t> به کار می‌رود که در سازمان ارتش و اخیراً در سپاه به آن </a:t>
            </a:r>
            <a:r>
              <a:rPr lang="fa-IR" sz="2900" b="1" u="sng" dirty="0" smtClean="0">
                <a:cs typeface="B Titr" pitchFamily="2" charset="-78"/>
              </a:rPr>
              <a:t>آماد</a:t>
            </a:r>
            <a:r>
              <a:rPr lang="fa-IR" sz="2900" b="1" dirty="0" smtClean="0">
                <a:cs typeface="B Titr" pitchFamily="2" charset="-78"/>
              </a:rPr>
              <a:t> گفته می‌شود.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900" b="1" dirty="0" smtClean="0">
                <a:cs typeface="B Titr" pitchFamily="2" charset="-78"/>
              </a:rPr>
              <a:t>* کلمه </a:t>
            </a:r>
            <a:r>
              <a:rPr lang="fa-IR" sz="2900" b="1" u="sng" dirty="0" smtClean="0">
                <a:solidFill>
                  <a:srgbClr val="FF0000"/>
                </a:solidFill>
                <a:cs typeface="B Titr" pitchFamily="2" charset="-78"/>
              </a:rPr>
              <a:t>پشتیبانی</a:t>
            </a:r>
            <a:r>
              <a:rPr lang="fa-IR" sz="2900" b="1" dirty="0" smtClean="0">
                <a:cs typeface="B Titr" pitchFamily="2" charset="-78"/>
              </a:rPr>
              <a:t> هم معادل با </a:t>
            </a:r>
            <a:r>
              <a:rPr lang="en-US" sz="2900" b="1" u="sng" dirty="0" smtClean="0">
                <a:solidFill>
                  <a:srgbClr val="FF0000"/>
                </a:solidFill>
                <a:cs typeface="B Titr" pitchFamily="2" charset="-78"/>
              </a:rPr>
              <a:t>support</a:t>
            </a:r>
            <a:r>
              <a:rPr lang="fa-IR" sz="2900" b="1" dirty="0" smtClean="0">
                <a:cs typeface="B Titr" pitchFamily="2" charset="-78"/>
              </a:rPr>
              <a:t> به کار رفته که معنی آن گاهی مساوی و گاهی عمومی تر از لجستیک گرفته شده است.</a:t>
            </a:r>
          </a:p>
          <a:p>
            <a:pPr marL="0" indent="0" algn="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900" b="1" dirty="0" smtClean="0">
                <a:cs typeface="B Titr" pitchFamily="2" charset="-78"/>
              </a:rPr>
              <a:t>*  درجدید‌ترین معادل سازی که توسط فرهنگستان ادب فارسی صورت گرفته کلمه </a:t>
            </a:r>
            <a:r>
              <a:rPr lang="fa-IR" sz="3200" b="1" u="sng" dirty="0" smtClean="0">
                <a:solidFill>
                  <a:srgbClr val="FF0000"/>
                </a:solidFill>
                <a:cs typeface="B Titr" pitchFamily="2" charset="-78"/>
              </a:rPr>
              <a:t>فرآماد</a:t>
            </a:r>
            <a:r>
              <a:rPr lang="fa-IR" sz="2900" b="1" dirty="0" smtClean="0">
                <a:cs typeface="B Titr" pitchFamily="2" charset="-78"/>
              </a:rPr>
              <a:t> را معادل لجستیک تعیین کرده‌‌اند. </a:t>
            </a: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Font typeface="Arial" charset="0"/>
              <a:buChar char="•"/>
            </a:pPr>
            <a:endParaRPr lang="fa-IR" sz="2800" dirty="0" smtClean="0">
              <a:cs typeface="B Titr" pitchFamily="2" charset="-78"/>
            </a:endParaRP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 smtClean="0">
              <a:cs typeface="B Titr" pitchFamily="2" charset="-78"/>
            </a:endParaRPr>
          </a:p>
          <a:p>
            <a:pPr marL="0" indent="0" algn="just" rtl="1">
              <a:lnSpc>
                <a:spcPct val="200000"/>
              </a:lnSpc>
              <a:buClr>
                <a:schemeClr val="tx1"/>
              </a:buClr>
              <a:buNone/>
            </a:pPr>
            <a:endParaRPr lang="fa-IR" sz="2800" dirty="0" smtClean="0">
              <a:cs typeface="B Titr" pitchFamily="2" charset="-78"/>
            </a:endParaRP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تعریف لجستیک</a:t>
            </a:r>
            <a:endParaRPr lang="en-US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100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فرآیند برنامه ریزی، اجرا و کنترل کارآمد و مؤثر جهت </a:t>
            </a:r>
          </a:p>
          <a:p>
            <a:pPr marL="0" indent="0" algn="ct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u="sng" dirty="0" smtClean="0">
                <a:cs typeface="B Titr" pitchFamily="2" charset="-78"/>
              </a:rPr>
              <a:t>گردش</a:t>
            </a:r>
            <a:r>
              <a:rPr lang="fa-IR" sz="2800" dirty="0" smtClean="0">
                <a:cs typeface="B Titr" pitchFamily="2" charset="-78"/>
              </a:rPr>
              <a:t> و</a:t>
            </a:r>
            <a:r>
              <a:rPr lang="fa-IR" sz="2800" u="sng" dirty="0" smtClean="0">
                <a:cs typeface="B Titr" pitchFamily="2" charset="-78"/>
              </a:rPr>
              <a:t>ذخیره</a:t>
            </a:r>
          </a:p>
          <a:p>
            <a:pPr marL="0" indent="0" algn="ct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 </a:t>
            </a:r>
            <a:r>
              <a:rPr lang="fa-IR" sz="2800" u="sng" dirty="0" smtClean="0">
                <a:cs typeface="B Titr" pitchFamily="2" charset="-78"/>
              </a:rPr>
              <a:t>کالا</a:t>
            </a:r>
            <a:r>
              <a:rPr lang="fa-IR" sz="2800" dirty="0" smtClean="0">
                <a:cs typeface="B Titr" pitchFamily="2" charset="-78"/>
              </a:rPr>
              <a:t>، </a:t>
            </a:r>
            <a:r>
              <a:rPr lang="fa-IR" sz="2800" u="sng" dirty="0" smtClean="0">
                <a:cs typeface="B Titr" pitchFamily="2" charset="-78"/>
              </a:rPr>
              <a:t>خدمات </a:t>
            </a:r>
            <a:r>
              <a:rPr lang="fa-IR" sz="2800" dirty="0" smtClean="0">
                <a:cs typeface="B Titr" pitchFamily="2" charset="-78"/>
              </a:rPr>
              <a:t>و </a:t>
            </a:r>
            <a:r>
              <a:rPr lang="fa-IR" sz="2800" u="sng" dirty="0" smtClean="0">
                <a:cs typeface="B Titr" pitchFamily="2" charset="-78"/>
              </a:rPr>
              <a:t>اطلاعات مرتبط</a:t>
            </a:r>
          </a:p>
          <a:p>
            <a:pPr marL="0" indent="0" algn="ctr" rtl="1">
              <a:lnSpc>
                <a:spcPct val="200000"/>
              </a:lnSpc>
              <a:buClr>
                <a:schemeClr val="tx1"/>
              </a:buClr>
              <a:buNone/>
            </a:pPr>
            <a:r>
              <a:rPr lang="fa-IR" sz="2800" dirty="0" smtClean="0">
                <a:cs typeface="B Titr" pitchFamily="2" charset="-78"/>
              </a:rPr>
              <a:t> از نقطه شروع تا محل عملیات براساس اهداف منطبق بر نیاز مشتری</a:t>
            </a:r>
          </a:p>
          <a:p>
            <a:pPr algn="ctr" rtl="1">
              <a:lnSpc>
                <a:spcPct val="200000"/>
              </a:lnSpc>
              <a:buClr>
                <a:schemeClr val="tx1"/>
              </a:buClr>
              <a:buNone/>
            </a:pPr>
            <a:endParaRPr lang="en-US" sz="2800" dirty="0">
              <a:cs typeface="B Titr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724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1843</Words>
  <Application>Microsoft Office PowerPoint</Application>
  <PresentationFormat>On-screen Show (4:3)</PresentationFormat>
  <Paragraphs>215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PowerPoint Presentation</vt:lpstr>
      <vt:lpstr>PowerPoint Presentation</vt:lpstr>
      <vt:lpstr>لجستیک معاونت بهداشتی دانشگاه علوم پزشکی ایران آبان 1394</vt:lpstr>
      <vt:lpstr>لجستیک چیست؟   What is logistics?</vt:lpstr>
      <vt:lpstr>PowerPoint Presentation</vt:lpstr>
      <vt:lpstr>خلاصه بحث</vt:lpstr>
      <vt:lpstr>مقدمه</vt:lpstr>
      <vt:lpstr>PowerPoint Presentation</vt:lpstr>
      <vt:lpstr>تعریف لجستیک</vt:lpstr>
      <vt:lpstr>PowerPoint Presentation</vt:lpstr>
      <vt:lpstr>هدف لجستیک در سازمان‌های غیر نظامی، نظامی و امدادی:</vt:lpstr>
      <vt:lpstr>PowerPoint Presentation</vt:lpstr>
      <vt:lpstr>لجستیک در سوانح</vt:lpstr>
      <vt:lpstr>عملکردهای کلیدی لجستیک</vt:lpstr>
      <vt:lpstr>PowerPoint Presentation</vt:lpstr>
      <vt:lpstr>ارزش افزوده خدمات  (Value Added Services)</vt:lpstr>
      <vt:lpstr>کارهای لازم برای مرحله آمادگی؟</vt:lpstr>
      <vt:lpstr>مرحله آمادگی</vt:lpstr>
      <vt:lpstr>برنامه‌های پشتیبانی برای ایجاد آمادگی جهت مقابله با حوادث و سوانح:</vt:lpstr>
      <vt:lpstr>(ادامه)برنامه‌های پشتیبانی برای ایجاد آمادگی جهت مقابله با حوادث و سوانح:</vt:lpstr>
      <vt:lpstr>(ادامه)برنامه‌های پشتیبانی برای ایجاد آمادگی جهت مقابله با حوادث و سوانح:</vt:lpstr>
      <vt:lpstr>ویژگی‌‌های لازم سیستم لجستیک در بحران؟</vt:lpstr>
      <vt:lpstr>ویژگی‌‌های لازم سیستم لجستیک در بحران</vt:lpstr>
      <vt:lpstr>لزوم ذخیره سازی در سازمان‌های امدادی:</vt:lpstr>
      <vt:lpstr>(ادامه) لزوم ذخیره سازی در سازمان‌های امدادی:</vt:lpstr>
      <vt:lpstr>فهرست بندی اقلام لجستیک:</vt:lpstr>
      <vt:lpstr>اقلام مورد نیاز عمومی عملیات:</vt:lpstr>
      <vt:lpstr>اقلام مورد نیاز اختصاصی عملیات:</vt:lpstr>
      <vt:lpstr>استاندارد کردن اقلام امدادی:</vt:lpstr>
      <vt:lpstr>PowerPoint Presentation</vt:lpstr>
      <vt:lpstr>چگونه استاندارد کنیم؟</vt:lpstr>
      <vt:lpstr>چه چیزی را استاندارد کنیم؟</vt:lpstr>
      <vt:lpstr>15 گروه اقلام</vt:lpstr>
      <vt:lpstr>اقلام موجود در بحران‌‌ها: دسته‌ها</vt:lpstr>
      <vt:lpstr>PowerPoint Presentation</vt:lpstr>
      <vt:lpstr>مزایای دسته بندی اقلام</vt:lpstr>
      <vt:lpstr>کاتالوگ اجناس امدادی</vt:lpstr>
      <vt:lpstr>PowerPoint Presentation</vt:lpstr>
      <vt:lpstr>PowerPoint Presentation</vt:lpstr>
      <vt:lpstr>خلاصه بحث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baba</dc:creator>
  <cp:lastModifiedBy>basij</cp:lastModifiedBy>
  <cp:revision>212</cp:revision>
  <dcterms:created xsi:type="dcterms:W3CDTF">2015-09-21T03:45:41Z</dcterms:created>
  <dcterms:modified xsi:type="dcterms:W3CDTF">2020-02-06T08:06:17Z</dcterms:modified>
</cp:coreProperties>
</file>